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rial Bold" panose="020B0704020202020204" pitchFamily="34" charset="0"/>
      <p:regular r:id="rId10"/>
      <p:bold r:id="rId11"/>
    </p:embeddedFont>
    <p:embeddedFont>
      <p:font typeface="Roboto Condensed" panose="020F0502020204030204" pitchFamily="2" charset="0"/>
      <p:regular r:id="rId12"/>
    </p:embeddedFont>
    <p:embeddedFont>
      <p:font typeface="Roboto Condensed 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2" d="100"/>
          <a:sy n="32" d="100"/>
        </p:scale>
        <p:origin x="994"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3.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4.png"/><Relationship Id="rId5" Type="http://schemas.openxmlformats.org/officeDocument/2006/relationships/image" Target="../media/image10.svg"/><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347" r="-22347"/>
            </a:stretch>
          </a:blipFill>
        </p:spPr>
        <p:txBody>
          <a:bodyPr/>
          <a:lstStyle/>
          <a:p>
            <a:endParaRPr lang="he-IL"/>
          </a:p>
        </p:txBody>
      </p:sp>
      <p:sp>
        <p:nvSpPr>
          <p:cNvPr id="3" name="Freeform 3"/>
          <p:cNvSpPr/>
          <p:nvPr/>
        </p:nvSpPr>
        <p:spPr>
          <a:xfrm>
            <a:off x="-449752" y="-793340"/>
            <a:ext cx="4995681" cy="3434531"/>
          </a:xfrm>
          <a:custGeom>
            <a:avLst/>
            <a:gdLst/>
            <a:ahLst/>
            <a:cxnLst/>
            <a:rect l="l" t="t" r="r" b="b"/>
            <a:pathLst>
              <a:path w="4995681" h="3434531">
                <a:moveTo>
                  <a:pt x="0" y="0"/>
                </a:moveTo>
                <a:lnTo>
                  <a:pt x="4995681" y="0"/>
                </a:lnTo>
                <a:lnTo>
                  <a:pt x="4995681" y="3434530"/>
                </a:lnTo>
                <a:lnTo>
                  <a:pt x="0" y="34345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Freeform 4"/>
          <p:cNvSpPr/>
          <p:nvPr/>
        </p:nvSpPr>
        <p:spPr>
          <a:xfrm>
            <a:off x="0" y="2170469"/>
            <a:ext cx="4995681" cy="3434531"/>
          </a:xfrm>
          <a:custGeom>
            <a:avLst/>
            <a:gdLst/>
            <a:ahLst/>
            <a:cxnLst/>
            <a:rect l="l" t="t" r="r" b="b"/>
            <a:pathLst>
              <a:path w="4995681" h="3434531">
                <a:moveTo>
                  <a:pt x="0" y="0"/>
                </a:moveTo>
                <a:lnTo>
                  <a:pt x="4995681" y="0"/>
                </a:lnTo>
                <a:lnTo>
                  <a:pt x="4995681" y="3434531"/>
                </a:lnTo>
                <a:lnTo>
                  <a:pt x="0" y="34345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5" name="Freeform 5"/>
          <p:cNvSpPr/>
          <p:nvPr/>
        </p:nvSpPr>
        <p:spPr>
          <a:xfrm>
            <a:off x="6493928" y="3437766"/>
            <a:ext cx="11570258" cy="6604125"/>
          </a:xfrm>
          <a:custGeom>
            <a:avLst/>
            <a:gdLst/>
            <a:ahLst/>
            <a:cxnLst/>
            <a:rect l="l" t="t" r="r" b="b"/>
            <a:pathLst>
              <a:path w="11570258" h="6604125">
                <a:moveTo>
                  <a:pt x="0" y="0"/>
                </a:moveTo>
                <a:lnTo>
                  <a:pt x="11570258" y="0"/>
                </a:lnTo>
                <a:lnTo>
                  <a:pt x="11570258" y="6604124"/>
                </a:lnTo>
                <a:lnTo>
                  <a:pt x="0" y="6604124"/>
                </a:lnTo>
                <a:lnTo>
                  <a:pt x="0" y="0"/>
                </a:lnTo>
                <a:close/>
              </a:path>
            </a:pathLst>
          </a:custGeom>
          <a:blipFill>
            <a:blip r:embed="rId5"/>
            <a:stretch>
              <a:fillRect l="-8720"/>
            </a:stretch>
          </a:blipFill>
        </p:spPr>
        <p:txBody>
          <a:bodyPr/>
          <a:lstStyle/>
          <a:p>
            <a:endParaRPr lang="he-IL"/>
          </a:p>
        </p:txBody>
      </p:sp>
      <p:sp>
        <p:nvSpPr>
          <p:cNvPr id="6" name="TextBox 6"/>
          <p:cNvSpPr txBox="1"/>
          <p:nvPr/>
        </p:nvSpPr>
        <p:spPr>
          <a:xfrm>
            <a:off x="2294723" y="-209550"/>
            <a:ext cx="15769463" cy="1776731"/>
          </a:xfrm>
          <a:prstGeom prst="rect">
            <a:avLst/>
          </a:prstGeom>
        </p:spPr>
        <p:txBody>
          <a:bodyPr lIns="0" tIns="0" rIns="0" bIns="0" rtlCol="0" anchor="t">
            <a:spAutoFit/>
          </a:bodyPr>
          <a:lstStyle/>
          <a:p>
            <a:pPr algn="l">
              <a:lnSpc>
                <a:spcPts val="14419"/>
              </a:lnSpc>
            </a:pPr>
            <a:r>
              <a:rPr lang="en-US" sz="10299" b="1">
                <a:solidFill>
                  <a:srgbClr val="428DFF"/>
                </a:solidFill>
                <a:latin typeface="Roboto Condensed Bold"/>
                <a:ea typeface="Roboto Condensed Bold"/>
                <a:cs typeface="Roboto Condensed Bold"/>
                <a:sym typeface="Roboto Condensed Bold"/>
              </a:rPr>
              <a:t>ELECTRIC CHARGING  </a:t>
            </a:r>
          </a:p>
        </p:txBody>
      </p:sp>
      <p:sp>
        <p:nvSpPr>
          <p:cNvPr id="7" name="TextBox 7"/>
          <p:cNvSpPr txBox="1"/>
          <p:nvPr/>
        </p:nvSpPr>
        <p:spPr>
          <a:xfrm>
            <a:off x="6246108" y="1357631"/>
            <a:ext cx="11301259" cy="1776731"/>
          </a:xfrm>
          <a:prstGeom prst="rect">
            <a:avLst/>
          </a:prstGeom>
        </p:spPr>
        <p:txBody>
          <a:bodyPr lIns="0" tIns="0" rIns="0" bIns="0" rtlCol="0" anchor="t">
            <a:spAutoFit/>
          </a:bodyPr>
          <a:lstStyle/>
          <a:p>
            <a:pPr algn="l">
              <a:lnSpc>
                <a:spcPts val="14419"/>
              </a:lnSpc>
            </a:pPr>
            <a:r>
              <a:rPr lang="en-US" sz="10299" b="1">
                <a:solidFill>
                  <a:srgbClr val="5E8AD6"/>
                </a:solidFill>
                <a:latin typeface="Roboto Condensed Bold"/>
                <a:ea typeface="Roboto Condensed Bold"/>
                <a:cs typeface="Roboto Condensed Bold"/>
                <a:sym typeface="Roboto Condensed Bold"/>
              </a:rPr>
              <a:t>STATIONS MAPPING</a:t>
            </a:r>
          </a:p>
        </p:txBody>
      </p:sp>
      <p:sp>
        <p:nvSpPr>
          <p:cNvPr id="8" name="TextBox 8"/>
          <p:cNvSpPr txBox="1"/>
          <p:nvPr/>
        </p:nvSpPr>
        <p:spPr>
          <a:xfrm>
            <a:off x="0" y="5570917"/>
            <a:ext cx="6493928" cy="3796079"/>
          </a:xfrm>
          <a:prstGeom prst="rect">
            <a:avLst/>
          </a:prstGeom>
        </p:spPr>
        <p:txBody>
          <a:bodyPr lIns="0" tIns="0" rIns="0" bIns="0" rtlCol="0" anchor="t">
            <a:spAutoFit/>
          </a:bodyPr>
          <a:lstStyle/>
          <a:p>
            <a:pPr algn="ctr">
              <a:lnSpc>
                <a:spcPts val="6017"/>
              </a:lnSpc>
            </a:pPr>
            <a:r>
              <a:rPr lang="en-US" sz="4298" b="1">
                <a:solidFill>
                  <a:srgbClr val="000000"/>
                </a:solidFill>
                <a:latin typeface="Roboto Condensed Bold"/>
                <a:ea typeface="Roboto Condensed Bold"/>
                <a:cs typeface="Roboto Condensed Bold"/>
                <a:sym typeface="Roboto Condensed Bold"/>
              </a:rPr>
              <a:t>Shay Shalev 211783519</a:t>
            </a:r>
          </a:p>
          <a:p>
            <a:pPr algn="ctr">
              <a:lnSpc>
                <a:spcPts val="6017"/>
              </a:lnSpc>
            </a:pPr>
            <a:endParaRPr lang="en-US" sz="4298" b="1">
              <a:solidFill>
                <a:srgbClr val="000000"/>
              </a:solidFill>
              <a:latin typeface="Roboto Condensed Bold"/>
              <a:ea typeface="Roboto Condensed Bold"/>
              <a:cs typeface="Roboto Condensed Bold"/>
              <a:sym typeface="Roboto Condensed Bold"/>
            </a:endParaRPr>
          </a:p>
          <a:p>
            <a:pPr algn="ctr">
              <a:lnSpc>
                <a:spcPts val="6017"/>
              </a:lnSpc>
            </a:pPr>
            <a:r>
              <a:rPr lang="en-US" sz="4298" b="1">
                <a:solidFill>
                  <a:srgbClr val="000000"/>
                </a:solidFill>
                <a:latin typeface="Roboto Condensed Bold"/>
                <a:ea typeface="Roboto Condensed Bold"/>
                <a:cs typeface="Roboto Condensed Bold"/>
                <a:sym typeface="Roboto Condensed Bold"/>
              </a:rPr>
              <a:t>Adi Matok 212917926</a:t>
            </a:r>
          </a:p>
          <a:p>
            <a:pPr algn="ctr">
              <a:lnSpc>
                <a:spcPts val="6017"/>
              </a:lnSpc>
            </a:pPr>
            <a:endParaRPr lang="en-US" sz="4298" b="1">
              <a:solidFill>
                <a:srgbClr val="000000"/>
              </a:solidFill>
              <a:latin typeface="Roboto Condensed Bold"/>
              <a:ea typeface="Roboto Condensed Bold"/>
              <a:cs typeface="Roboto Condensed Bold"/>
              <a:sym typeface="Roboto Condensed Bold"/>
            </a:endParaRPr>
          </a:p>
          <a:p>
            <a:pPr algn="ctr">
              <a:lnSpc>
                <a:spcPts val="6017"/>
              </a:lnSpc>
              <a:spcBef>
                <a:spcPct val="0"/>
              </a:spcBef>
            </a:pPr>
            <a:r>
              <a:rPr lang="en-US" sz="4298" b="1">
                <a:solidFill>
                  <a:srgbClr val="000000"/>
                </a:solidFill>
                <a:latin typeface="Roboto Condensed Bold"/>
                <a:ea typeface="Roboto Condensed Bold"/>
                <a:cs typeface="Roboto Condensed Bold"/>
                <a:sym typeface="Roboto Condensed Bold"/>
              </a:rPr>
              <a:t>Roni Lubashevski 318917556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F3FB"/>
        </a:solidFill>
        <a:effectLst/>
      </p:bgPr>
    </p:bg>
    <p:spTree>
      <p:nvGrpSpPr>
        <p:cNvPr id="1" name=""/>
        <p:cNvGrpSpPr/>
        <p:nvPr/>
      </p:nvGrpSpPr>
      <p:grpSpPr>
        <a:xfrm>
          <a:off x="0" y="0"/>
          <a:ext cx="0" cy="0"/>
          <a:chOff x="0" y="0"/>
          <a:chExt cx="0" cy="0"/>
        </a:xfrm>
      </p:grpSpPr>
      <p:sp>
        <p:nvSpPr>
          <p:cNvPr id="2" name="Freeform 2"/>
          <p:cNvSpPr/>
          <p:nvPr/>
        </p:nvSpPr>
        <p:spPr>
          <a:xfrm rot="5400000">
            <a:off x="3978056" y="-5680679"/>
            <a:ext cx="24504513" cy="9526129"/>
          </a:xfrm>
          <a:custGeom>
            <a:avLst/>
            <a:gdLst/>
            <a:ahLst/>
            <a:cxnLst/>
            <a:rect l="l" t="t" r="r" b="b"/>
            <a:pathLst>
              <a:path w="24504513" h="9526129">
                <a:moveTo>
                  <a:pt x="0" y="0"/>
                </a:moveTo>
                <a:lnTo>
                  <a:pt x="24504513" y="0"/>
                </a:lnTo>
                <a:lnTo>
                  <a:pt x="24504513" y="9526129"/>
                </a:lnTo>
                <a:lnTo>
                  <a:pt x="0" y="9526129"/>
                </a:lnTo>
                <a:lnTo>
                  <a:pt x="0" y="0"/>
                </a:lnTo>
                <a:close/>
              </a:path>
            </a:pathLst>
          </a:custGeom>
          <a:blipFill>
            <a:blip r:embed="rId2"/>
            <a:stretch>
              <a:fillRect/>
            </a:stretch>
          </a:blipFill>
        </p:spPr>
        <p:txBody>
          <a:bodyPr/>
          <a:lstStyle/>
          <a:p>
            <a:endParaRPr lang="he-IL"/>
          </a:p>
        </p:txBody>
      </p:sp>
      <p:sp>
        <p:nvSpPr>
          <p:cNvPr id="3" name="Freeform 3"/>
          <p:cNvSpPr/>
          <p:nvPr/>
        </p:nvSpPr>
        <p:spPr>
          <a:xfrm rot="5400000">
            <a:off x="-4209599" y="2907384"/>
            <a:ext cx="19479700" cy="9593752"/>
          </a:xfrm>
          <a:custGeom>
            <a:avLst/>
            <a:gdLst/>
            <a:ahLst/>
            <a:cxnLst/>
            <a:rect l="l" t="t" r="r" b="b"/>
            <a:pathLst>
              <a:path w="19479700" h="9593752">
                <a:moveTo>
                  <a:pt x="0" y="0"/>
                </a:moveTo>
                <a:lnTo>
                  <a:pt x="19479700" y="0"/>
                </a:lnTo>
                <a:lnTo>
                  <a:pt x="19479700" y="9593752"/>
                </a:lnTo>
                <a:lnTo>
                  <a:pt x="0" y="9593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grpSp>
        <p:nvGrpSpPr>
          <p:cNvPr id="4" name="Group 4"/>
          <p:cNvGrpSpPr/>
          <p:nvPr/>
        </p:nvGrpSpPr>
        <p:grpSpPr>
          <a:xfrm>
            <a:off x="8901729" y="1524860"/>
            <a:ext cx="9131812" cy="7907738"/>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4987" r="-14987"/>
              </a:stretch>
            </a:blipFill>
          </p:spPr>
          <p:txBody>
            <a:bodyPr/>
            <a:lstStyle/>
            <a:p>
              <a:endParaRPr lang="he-IL"/>
            </a:p>
          </p:txBody>
        </p:sp>
      </p:grpSp>
      <p:grpSp>
        <p:nvGrpSpPr>
          <p:cNvPr id="6" name="Group 6"/>
          <p:cNvGrpSpPr/>
          <p:nvPr/>
        </p:nvGrpSpPr>
        <p:grpSpPr>
          <a:xfrm>
            <a:off x="9144000" y="1778343"/>
            <a:ext cx="8546371" cy="7400772"/>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42122" r="-42122"/>
              </a:stretch>
            </a:blipFill>
          </p:spPr>
          <p:txBody>
            <a:bodyPr/>
            <a:lstStyle/>
            <a:p>
              <a:endParaRPr lang="he-IL"/>
            </a:p>
          </p:txBody>
        </p:sp>
      </p:grpSp>
      <p:sp>
        <p:nvSpPr>
          <p:cNvPr id="8" name="TextBox 8"/>
          <p:cNvSpPr txBox="1"/>
          <p:nvPr/>
        </p:nvSpPr>
        <p:spPr>
          <a:xfrm>
            <a:off x="402784" y="1386435"/>
            <a:ext cx="10629680" cy="1412354"/>
          </a:xfrm>
          <a:prstGeom prst="rect">
            <a:avLst/>
          </a:prstGeom>
        </p:spPr>
        <p:txBody>
          <a:bodyPr lIns="0" tIns="0" rIns="0" bIns="0" rtlCol="0" anchor="t">
            <a:spAutoFit/>
          </a:bodyPr>
          <a:lstStyle/>
          <a:p>
            <a:pPr algn="l">
              <a:lnSpc>
                <a:spcPts val="11406"/>
              </a:lnSpc>
            </a:pPr>
            <a:r>
              <a:rPr lang="en-US" sz="8147" b="1">
                <a:solidFill>
                  <a:srgbClr val="428DFF"/>
                </a:solidFill>
                <a:latin typeface="Roboto Condensed Bold"/>
                <a:ea typeface="Roboto Condensed Bold"/>
                <a:cs typeface="Roboto Condensed Bold"/>
                <a:sym typeface="Roboto Condensed Bold"/>
              </a:rPr>
              <a:t>ABOUT OUR PROJECT</a:t>
            </a:r>
          </a:p>
        </p:txBody>
      </p:sp>
      <p:sp>
        <p:nvSpPr>
          <p:cNvPr id="9" name="TextBox 9"/>
          <p:cNvSpPr txBox="1"/>
          <p:nvPr/>
        </p:nvSpPr>
        <p:spPr>
          <a:xfrm>
            <a:off x="402784" y="3185627"/>
            <a:ext cx="8498945" cy="6739537"/>
          </a:xfrm>
          <a:prstGeom prst="rect">
            <a:avLst/>
          </a:prstGeom>
        </p:spPr>
        <p:txBody>
          <a:bodyPr lIns="0" tIns="0" rIns="0" bIns="0" rtlCol="0" anchor="t">
            <a:spAutoFit/>
          </a:bodyPr>
          <a:lstStyle/>
          <a:p>
            <a:pPr algn="l">
              <a:lnSpc>
                <a:spcPts val="4429"/>
              </a:lnSpc>
            </a:pPr>
            <a:r>
              <a:rPr lang="en-US" sz="3163">
                <a:solidFill>
                  <a:srgbClr val="000000"/>
                </a:solidFill>
                <a:latin typeface="Roboto Condensed"/>
                <a:ea typeface="Roboto Condensed"/>
                <a:cs typeface="Roboto Condensed"/>
                <a:sym typeface="Roboto Condensed"/>
              </a:rPr>
              <a:t>Our project is designed to help electric vehicle </a:t>
            </a:r>
          </a:p>
          <a:p>
            <a:pPr algn="l">
              <a:lnSpc>
                <a:spcPts val="4429"/>
              </a:lnSpc>
            </a:pPr>
            <a:r>
              <a:rPr lang="en-US" sz="3163">
                <a:solidFill>
                  <a:srgbClr val="000000"/>
                </a:solidFill>
                <a:latin typeface="Roboto Condensed"/>
                <a:ea typeface="Roboto Condensed"/>
                <a:cs typeface="Roboto Condensed"/>
                <a:sym typeface="Roboto Condensed"/>
              </a:rPr>
              <a:t>drivers quickly and intuitively locate charging stations across the country. </a:t>
            </a:r>
          </a:p>
          <a:p>
            <a:pPr algn="l">
              <a:lnSpc>
                <a:spcPts val="4429"/>
              </a:lnSpc>
            </a:pPr>
            <a:r>
              <a:rPr lang="en-US" sz="3163">
                <a:solidFill>
                  <a:srgbClr val="000000"/>
                </a:solidFill>
                <a:latin typeface="Roboto Condensed"/>
                <a:ea typeface="Roboto Condensed"/>
                <a:cs typeface="Roboto Condensed"/>
                <a:sym typeface="Roboto Condensed"/>
              </a:rPr>
              <a:t>Using an interactive map, users can filter stations</a:t>
            </a:r>
          </a:p>
          <a:p>
            <a:pPr algn="l">
              <a:lnSpc>
                <a:spcPts val="4429"/>
              </a:lnSpc>
            </a:pPr>
            <a:r>
              <a:rPr lang="en-US" sz="3163">
                <a:solidFill>
                  <a:srgbClr val="000000"/>
                </a:solidFill>
                <a:latin typeface="Roboto Condensed"/>
                <a:ea typeface="Roboto Condensed"/>
                <a:cs typeface="Roboto Condensed"/>
                <a:sym typeface="Roboto Condensed"/>
              </a:rPr>
              <a:t>based on location, plug type, and distance from their current position.</a:t>
            </a:r>
          </a:p>
          <a:p>
            <a:pPr algn="l">
              <a:lnSpc>
                <a:spcPts val="4429"/>
              </a:lnSpc>
            </a:pPr>
            <a:r>
              <a:rPr lang="en-US" sz="3163">
                <a:solidFill>
                  <a:srgbClr val="000000"/>
                </a:solidFill>
                <a:latin typeface="Roboto Condensed"/>
                <a:ea typeface="Roboto Condensed"/>
                <a:cs typeface="Roboto Condensed"/>
                <a:sym typeface="Roboto Condensed"/>
              </a:rPr>
              <a:t> The system enables flexible searches and highlights the most relevant stations according to user needs.</a:t>
            </a:r>
          </a:p>
          <a:p>
            <a:pPr algn="l">
              <a:lnSpc>
                <a:spcPts val="4429"/>
              </a:lnSpc>
            </a:pPr>
            <a:r>
              <a:rPr lang="en-US" sz="3163">
                <a:solidFill>
                  <a:srgbClr val="000000"/>
                </a:solidFill>
                <a:latin typeface="Roboto Condensed"/>
                <a:ea typeface="Roboto Condensed"/>
                <a:cs typeface="Roboto Condensed"/>
                <a:sym typeface="Roboto Condensed"/>
              </a:rPr>
              <a:t>Our goal is to provide a practical tool for drivers who need to charge on the go, ensuring convenient access to charging stations.</a:t>
            </a:r>
          </a:p>
          <a:p>
            <a:pPr algn="l">
              <a:lnSpc>
                <a:spcPts val="4429"/>
              </a:lnSpc>
            </a:pPr>
            <a:endParaRPr lang="en-US" sz="3163">
              <a:solidFill>
                <a:srgbClr val="000000"/>
              </a:solidFill>
              <a:latin typeface="Roboto Condensed"/>
              <a:ea typeface="Roboto Condensed"/>
              <a:cs typeface="Roboto Condensed"/>
              <a:sym typeface="Roboto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F3FB"/>
        </a:solidFill>
        <a:effectLst/>
      </p:bgPr>
    </p:bg>
    <p:spTree>
      <p:nvGrpSpPr>
        <p:cNvPr id="1" name=""/>
        <p:cNvGrpSpPr/>
        <p:nvPr/>
      </p:nvGrpSpPr>
      <p:grpSpPr>
        <a:xfrm>
          <a:off x="0" y="0"/>
          <a:ext cx="0" cy="0"/>
          <a:chOff x="0" y="0"/>
          <a:chExt cx="0" cy="0"/>
        </a:xfrm>
      </p:grpSpPr>
      <p:sp>
        <p:nvSpPr>
          <p:cNvPr id="2" name="Freeform 2"/>
          <p:cNvSpPr/>
          <p:nvPr/>
        </p:nvSpPr>
        <p:spPr>
          <a:xfrm rot="-10800000">
            <a:off x="-595850" y="2954213"/>
            <a:ext cx="19479700" cy="9593752"/>
          </a:xfrm>
          <a:custGeom>
            <a:avLst/>
            <a:gdLst/>
            <a:ahLst/>
            <a:cxnLst/>
            <a:rect l="l" t="t" r="r" b="b"/>
            <a:pathLst>
              <a:path w="19479700" h="9593752">
                <a:moveTo>
                  <a:pt x="0" y="0"/>
                </a:moveTo>
                <a:lnTo>
                  <a:pt x="19479700" y="0"/>
                </a:lnTo>
                <a:lnTo>
                  <a:pt x="19479700" y="9593752"/>
                </a:lnTo>
                <a:lnTo>
                  <a:pt x="0" y="9593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grpSp>
        <p:nvGrpSpPr>
          <p:cNvPr id="3" name="Group 3"/>
          <p:cNvGrpSpPr/>
          <p:nvPr/>
        </p:nvGrpSpPr>
        <p:grpSpPr>
          <a:xfrm>
            <a:off x="380532" y="3406853"/>
            <a:ext cx="4393999" cy="10462560"/>
            <a:chOff x="0" y="0"/>
            <a:chExt cx="828417" cy="1972545"/>
          </a:xfrm>
        </p:grpSpPr>
        <p:sp>
          <p:nvSpPr>
            <p:cNvPr id="4" name="Freeform 4"/>
            <p:cNvSpPr/>
            <p:nvPr/>
          </p:nvSpPr>
          <p:spPr>
            <a:xfrm>
              <a:off x="0" y="0"/>
              <a:ext cx="828417" cy="1972545"/>
            </a:xfrm>
            <a:custGeom>
              <a:avLst/>
              <a:gdLst/>
              <a:ahLst/>
              <a:cxnLst/>
              <a:rect l="l" t="t" r="r" b="b"/>
              <a:pathLst>
                <a:path w="828417" h="1972545">
                  <a:moveTo>
                    <a:pt x="414208" y="0"/>
                  </a:moveTo>
                  <a:lnTo>
                    <a:pt x="828417" y="203200"/>
                  </a:lnTo>
                  <a:lnTo>
                    <a:pt x="828417" y="1769345"/>
                  </a:lnTo>
                  <a:lnTo>
                    <a:pt x="414208" y="1972545"/>
                  </a:lnTo>
                  <a:lnTo>
                    <a:pt x="0" y="1769345"/>
                  </a:lnTo>
                  <a:lnTo>
                    <a:pt x="0" y="203200"/>
                  </a:lnTo>
                  <a:lnTo>
                    <a:pt x="414208" y="0"/>
                  </a:lnTo>
                  <a:close/>
                </a:path>
              </a:pathLst>
            </a:custGeom>
            <a:solidFill>
              <a:srgbClr val="C7D7F3"/>
            </a:solidFill>
          </p:spPr>
          <p:txBody>
            <a:bodyPr/>
            <a:lstStyle/>
            <a:p>
              <a:endParaRPr lang="he-IL"/>
            </a:p>
          </p:txBody>
        </p:sp>
        <p:sp>
          <p:nvSpPr>
            <p:cNvPr id="5" name="TextBox 5"/>
            <p:cNvSpPr txBox="1"/>
            <p:nvPr/>
          </p:nvSpPr>
          <p:spPr>
            <a:xfrm>
              <a:off x="0" y="63500"/>
              <a:ext cx="828417" cy="176934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002399" y="3406853"/>
            <a:ext cx="4199179" cy="10462560"/>
            <a:chOff x="0" y="0"/>
            <a:chExt cx="791687" cy="1972545"/>
          </a:xfrm>
        </p:grpSpPr>
        <p:sp>
          <p:nvSpPr>
            <p:cNvPr id="7" name="Freeform 7"/>
            <p:cNvSpPr/>
            <p:nvPr/>
          </p:nvSpPr>
          <p:spPr>
            <a:xfrm>
              <a:off x="0" y="0"/>
              <a:ext cx="791687" cy="1972545"/>
            </a:xfrm>
            <a:custGeom>
              <a:avLst/>
              <a:gdLst/>
              <a:ahLst/>
              <a:cxnLst/>
              <a:rect l="l" t="t" r="r" b="b"/>
              <a:pathLst>
                <a:path w="791687" h="1972545">
                  <a:moveTo>
                    <a:pt x="395843" y="0"/>
                  </a:moveTo>
                  <a:lnTo>
                    <a:pt x="791687" y="203200"/>
                  </a:lnTo>
                  <a:lnTo>
                    <a:pt x="791687" y="1769345"/>
                  </a:lnTo>
                  <a:lnTo>
                    <a:pt x="395843" y="1972545"/>
                  </a:lnTo>
                  <a:lnTo>
                    <a:pt x="0" y="1769345"/>
                  </a:lnTo>
                  <a:lnTo>
                    <a:pt x="0" y="203200"/>
                  </a:lnTo>
                  <a:lnTo>
                    <a:pt x="395843" y="0"/>
                  </a:lnTo>
                  <a:close/>
                </a:path>
              </a:pathLst>
            </a:custGeom>
            <a:solidFill>
              <a:srgbClr val="C7D7F3"/>
            </a:solidFill>
          </p:spPr>
          <p:txBody>
            <a:bodyPr/>
            <a:lstStyle/>
            <a:p>
              <a:endParaRPr lang="he-IL"/>
            </a:p>
          </p:txBody>
        </p:sp>
        <p:sp>
          <p:nvSpPr>
            <p:cNvPr id="8" name="TextBox 8"/>
            <p:cNvSpPr txBox="1"/>
            <p:nvPr/>
          </p:nvSpPr>
          <p:spPr>
            <a:xfrm>
              <a:off x="0" y="63500"/>
              <a:ext cx="791687" cy="176934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392284" y="3406853"/>
            <a:ext cx="4180597" cy="10462560"/>
            <a:chOff x="0" y="0"/>
            <a:chExt cx="788183" cy="1972545"/>
          </a:xfrm>
        </p:grpSpPr>
        <p:sp>
          <p:nvSpPr>
            <p:cNvPr id="10" name="Freeform 10"/>
            <p:cNvSpPr/>
            <p:nvPr/>
          </p:nvSpPr>
          <p:spPr>
            <a:xfrm>
              <a:off x="0" y="0"/>
              <a:ext cx="788183" cy="1972545"/>
            </a:xfrm>
            <a:custGeom>
              <a:avLst/>
              <a:gdLst/>
              <a:ahLst/>
              <a:cxnLst/>
              <a:rect l="l" t="t" r="r" b="b"/>
              <a:pathLst>
                <a:path w="788183" h="1972545">
                  <a:moveTo>
                    <a:pt x="394092" y="0"/>
                  </a:moveTo>
                  <a:lnTo>
                    <a:pt x="788183" y="203200"/>
                  </a:lnTo>
                  <a:lnTo>
                    <a:pt x="788183" y="1769345"/>
                  </a:lnTo>
                  <a:lnTo>
                    <a:pt x="394092" y="1972545"/>
                  </a:lnTo>
                  <a:lnTo>
                    <a:pt x="0" y="1769345"/>
                  </a:lnTo>
                  <a:lnTo>
                    <a:pt x="0" y="203200"/>
                  </a:lnTo>
                  <a:lnTo>
                    <a:pt x="394092" y="0"/>
                  </a:lnTo>
                  <a:close/>
                </a:path>
              </a:pathLst>
            </a:custGeom>
            <a:solidFill>
              <a:srgbClr val="C7D7F3"/>
            </a:solidFill>
          </p:spPr>
          <p:txBody>
            <a:bodyPr/>
            <a:lstStyle/>
            <a:p>
              <a:endParaRPr lang="he-IL"/>
            </a:p>
          </p:txBody>
        </p:sp>
        <p:sp>
          <p:nvSpPr>
            <p:cNvPr id="11" name="TextBox 11"/>
            <p:cNvSpPr txBox="1"/>
            <p:nvPr/>
          </p:nvSpPr>
          <p:spPr>
            <a:xfrm>
              <a:off x="0" y="63500"/>
              <a:ext cx="788183" cy="176934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10800000">
            <a:off x="842686" y="5143500"/>
            <a:ext cx="3927901" cy="6132697"/>
          </a:xfrm>
          <a:custGeom>
            <a:avLst/>
            <a:gdLst/>
            <a:ahLst/>
            <a:cxnLst/>
            <a:rect l="l" t="t" r="r" b="b"/>
            <a:pathLst>
              <a:path w="3927901" h="6132697">
                <a:moveTo>
                  <a:pt x="0" y="0"/>
                </a:moveTo>
                <a:lnTo>
                  <a:pt x="3927900" y="0"/>
                </a:lnTo>
                <a:lnTo>
                  <a:pt x="3927900" y="6132697"/>
                </a:lnTo>
                <a:lnTo>
                  <a:pt x="0" y="6132697"/>
                </a:lnTo>
                <a:lnTo>
                  <a:pt x="0" y="0"/>
                </a:lnTo>
                <a:close/>
              </a:path>
            </a:pathLst>
          </a:custGeom>
          <a:blipFill>
            <a:blip r:embed="rId4">
              <a:extLst>
                <a:ext uri="{96DAC541-7B7A-43D3-8B79-37D633B846F1}">
                  <asvg:svgBlip xmlns:asvg="http://schemas.microsoft.com/office/drawing/2016/SVG/main" r:embed="rId5"/>
                </a:ext>
              </a:extLst>
            </a:blip>
            <a:stretch>
              <a:fillRect l="-217018"/>
            </a:stretch>
          </a:blipFill>
        </p:spPr>
        <p:txBody>
          <a:bodyPr/>
          <a:lstStyle/>
          <a:p>
            <a:endParaRPr lang="he-IL"/>
          </a:p>
        </p:txBody>
      </p:sp>
      <p:sp>
        <p:nvSpPr>
          <p:cNvPr id="13" name="Freeform 13"/>
          <p:cNvSpPr/>
          <p:nvPr/>
        </p:nvSpPr>
        <p:spPr>
          <a:xfrm rot="-10800000">
            <a:off x="5230177" y="5433927"/>
            <a:ext cx="3741886" cy="5842270"/>
          </a:xfrm>
          <a:custGeom>
            <a:avLst/>
            <a:gdLst/>
            <a:ahLst/>
            <a:cxnLst/>
            <a:rect l="l" t="t" r="r" b="b"/>
            <a:pathLst>
              <a:path w="3741886" h="5842270">
                <a:moveTo>
                  <a:pt x="0" y="0"/>
                </a:moveTo>
                <a:lnTo>
                  <a:pt x="3741886" y="0"/>
                </a:lnTo>
                <a:lnTo>
                  <a:pt x="3741886" y="5842270"/>
                </a:lnTo>
                <a:lnTo>
                  <a:pt x="0" y="5842270"/>
                </a:lnTo>
                <a:lnTo>
                  <a:pt x="0" y="0"/>
                </a:lnTo>
                <a:close/>
              </a:path>
            </a:pathLst>
          </a:custGeom>
          <a:blipFill>
            <a:blip r:embed="rId4">
              <a:extLst>
                <a:ext uri="{96DAC541-7B7A-43D3-8B79-37D633B846F1}">
                  <asvg:svgBlip xmlns:asvg="http://schemas.microsoft.com/office/drawing/2016/SVG/main" r:embed="rId5"/>
                </a:ext>
              </a:extLst>
            </a:blip>
            <a:stretch>
              <a:fillRect l="-217018"/>
            </a:stretch>
          </a:blipFill>
        </p:spPr>
        <p:txBody>
          <a:bodyPr/>
          <a:lstStyle/>
          <a:p>
            <a:endParaRPr lang="he-IL"/>
          </a:p>
        </p:txBody>
      </p:sp>
      <p:sp>
        <p:nvSpPr>
          <p:cNvPr id="14" name="Freeform 14"/>
          <p:cNvSpPr/>
          <p:nvPr/>
        </p:nvSpPr>
        <p:spPr>
          <a:xfrm rot="-10800000">
            <a:off x="9373795" y="5433927"/>
            <a:ext cx="3741886" cy="5842270"/>
          </a:xfrm>
          <a:custGeom>
            <a:avLst/>
            <a:gdLst/>
            <a:ahLst/>
            <a:cxnLst/>
            <a:rect l="l" t="t" r="r" b="b"/>
            <a:pathLst>
              <a:path w="3741886" h="5842270">
                <a:moveTo>
                  <a:pt x="0" y="0"/>
                </a:moveTo>
                <a:lnTo>
                  <a:pt x="3741886" y="0"/>
                </a:lnTo>
                <a:lnTo>
                  <a:pt x="3741886" y="5842270"/>
                </a:lnTo>
                <a:lnTo>
                  <a:pt x="0" y="5842270"/>
                </a:lnTo>
                <a:lnTo>
                  <a:pt x="0" y="0"/>
                </a:lnTo>
                <a:close/>
              </a:path>
            </a:pathLst>
          </a:custGeom>
          <a:blipFill>
            <a:blip r:embed="rId4">
              <a:extLst>
                <a:ext uri="{96DAC541-7B7A-43D3-8B79-37D633B846F1}">
                  <asvg:svgBlip xmlns:asvg="http://schemas.microsoft.com/office/drawing/2016/SVG/main" r:embed="rId5"/>
                </a:ext>
              </a:extLst>
            </a:blip>
            <a:stretch>
              <a:fillRect l="-217018"/>
            </a:stretch>
          </a:blipFill>
        </p:spPr>
        <p:txBody>
          <a:bodyPr/>
          <a:lstStyle/>
          <a:p>
            <a:endParaRPr lang="he-IL"/>
          </a:p>
        </p:txBody>
      </p:sp>
      <p:sp>
        <p:nvSpPr>
          <p:cNvPr id="15" name="TextBox 15"/>
          <p:cNvSpPr txBox="1"/>
          <p:nvPr/>
        </p:nvSpPr>
        <p:spPr>
          <a:xfrm>
            <a:off x="380532" y="611698"/>
            <a:ext cx="12883581" cy="2237740"/>
          </a:xfrm>
          <a:prstGeom prst="rect">
            <a:avLst/>
          </a:prstGeom>
        </p:spPr>
        <p:txBody>
          <a:bodyPr lIns="0" tIns="0" rIns="0" bIns="0" rtlCol="0" anchor="t">
            <a:spAutoFit/>
          </a:bodyPr>
          <a:lstStyle/>
          <a:p>
            <a:pPr algn="l">
              <a:lnSpc>
                <a:spcPts val="8959"/>
              </a:lnSpc>
            </a:pPr>
            <a:r>
              <a:rPr lang="en-US" sz="6399" b="1">
                <a:solidFill>
                  <a:srgbClr val="174260"/>
                </a:solidFill>
                <a:latin typeface="Roboto Condensed Bold"/>
                <a:ea typeface="Roboto Condensed Bold"/>
                <a:cs typeface="Roboto Condensed Bold"/>
                <a:sym typeface="Roboto Condensed Bold"/>
              </a:rPr>
              <a:t>PROGRAMMING LANGUAGES &amp; DEVELOPMENT ENVIRONMENTS</a:t>
            </a:r>
          </a:p>
        </p:txBody>
      </p:sp>
      <p:sp>
        <p:nvSpPr>
          <p:cNvPr id="16" name="Freeform 16"/>
          <p:cNvSpPr/>
          <p:nvPr/>
        </p:nvSpPr>
        <p:spPr>
          <a:xfrm>
            <a:off x="12788552" y="-636682"/>
            <a:ext cx="3787281" cy="2603756"/>
          </a:xfrm>
          <a:custGeom>
            <a:avLst/>
            <a:gdLst/>
            <a:ahLst/>
            <a:cxnLst/>
            <a:rect l="l" t="t" r="r" b="b"/>
            <a:pathLst>
              <a:path w="3787281" h="2603756">
                <a:moveTo>
                  <a:pt x="0" y="0"/>
                </a:moveTo>
                <a:lnTo>
                  <a:pt x="3787281" y="0"/>
                </a:lnTo>
                <a:lnTo>
                  <a:pt x="3787281" y="2603756"/>
                </a:lnTo>
                <a:lnTo>
                  <a:pt x="0" y="26037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17" name="Freeform 17"/>
          <p:cNvSpPr/>
          <p:nvPr/>
        </p:nvSpPr>
        <p:spPr>
          <a:xfrm flipH="1">
            <a:off x="14500719" y="-273178"/>
            <a:ext cx="3787281" cy="2603756"/>
          </a:xfrm>
          <a:custGeom>
            <a:avLst/>
            <a:gdLst/>
            <a:ahLst/>
            <a:cxnLst/>
            <a:rect l="l" t="t" r="r" b="b"/>
            <a:pathLst>
              <a:path w="3787281" h="2603756">
                <a:moveTo>
                  <a:pt x="3787281" y="0"/>
                </a:moveTo>
                <a:lnTo>
                  <a:pt x="0" y="0"/>
                </a:lnTo>
                <a:lnTo>
                  <a:pt x="0" y="2603756"/>
                </a:lnTo>
                <a:lnTo>
                  <a:pt x="3787281" y="2603756"/>
                </a:lnTo>
                <a:lnTo>
                  <a:pt x="3787281"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18" name="Freeform 18"/>
          <p:cNvSpPr/>
          <p:nvPr/>
        </p:nvSpPr>
        <p:spPr>
          <a:xfrm>
            <a:off x="842686" y="3955307"/>
            <a:ext cx="3662714" cy="2060277"/>
          </a:xfrm>
          <a:custGeom>
            <a:avLst/>
            <a:gdLst/>
            <a:ahLst/>
            <a:cxnLst/>
            <a:rect l="l" t="t" r="r" b="b"/>
            <a:pathLst>
              <a:path w="3662714" h="2060277">
                <a:moveTo>
                  <a:pt x="0" y="0"/>
                </a:moveTo>
                <a:lnTo>
                  <a:pt x="3662714" y="0"/>
                </a:lnTo>
                <a:lnTo>
                  <a:pt x="3662714" y="2060276"/>
                </a:lnTo>
                <a:lnTo>
                  <a:pt x="0" y="2060276"/>
                </a:lnTo>
                <a:lnTo>
                  <a:pt x="0" y="0"/>
                </a:lnTo>
                <a:close/>
              </a:path>
            </a:pathLst>
          </a:custGeom>
          <a:blipFill>
            <a:blip r:embed="rId8"/>
            <a:stretch>
              <a:fillRect/>
            </a:stretch>
          </a:blipFill>
        </p:spPr>
        <p:txBody>
          <a:bodyPr/>
          <a:lstStyle/>
          <a:p>
            <a:endParaRPr lang="he-IL"/>
          </a:p>
        </p:txBody>
      </p:sp>
      <p:sp>
        <p:nvSpPr>
          <p:cNvPr id="19" name="Freeform 19"/>
          <p:cNvSpPr/>
          <p:nvPr/>
        </p:nvSpPr>
        <p:spPr>
          <a:xfrm>
            <a:off x="5280034" y="3552482"/>
            <a:ext cx="3710646" cy="2463101"/>
          </a:xfrm>
          <a:custGeom>
            <a:avLst/>
            <a:gdLst/>
            <a:ahLst/>
            <a:cxnLst/>
            <a:rect l="l" t="t" r="r" b="b"/>
            <a:pathLst>
              <a:path w="3710646" h="2463101">
                <a:moveTo>
                  <a:pt x="0" y="0"/>
                </a:moveTo>
                <a:lnTo>
                  <a:pt x="3710646" y="0"/>
                </a:lnTo>
                <a:lnTo>
                  <a:pt x="3710646" y="2463101"/>
                </a:lnTo>
                <a:lnTo>
                  <a:pt x="0" y="2463101"/>
                </a:lnTo>
                <a:lnTo>
                  <a:pt x="0" y="0"/>
                </a:lnTo>
                <a:close/>
              </a:path>
            </a:pathLst>
          </a:custGeom>
          <a:blipFill>
            <a:blip r:embed="rId9"/>
            <a:stretch>
              <a:fillRect/>
            </a:stretch>
          </a:blipFill>
        </p:spPr>
        <p:txBody>
          <a:bodyPr/>
          <a:lstStyle/>
          <a:p>
            <a:endParaRPr lang="he-IL"/>
          </a:p>
        </p:txBody>
      </p:sp>
      <p:sp>
        <p:nvSpPr>
          <p:cNvPr id="20" name="Freeform 20"/>
          <p:cNvSpPr/>
          <p:nvPr/>
        </p:nvSpPr>
        <p:spPr>
          <a:xfrm>
            <a:off x="14144381" y="2338549"/>
            <a:ext cx="8037304" cy="6190757"/>
          </a:xfrm>
          <a:custGeom>
            <a:avLst/>
            <a:gdLst/>
            <a:ahLst/>
            <a:cxnLst/>
            <a:rect l="l" t="t" r="r" b="b"/>
            <a:pathLst>
              <a:path w="8037304" h="6190757">
                <a:moveTo>
                  <a:pt x="0" y="0"/>
                </a:moveTo>
                <a:lnTo>
                  <a:pt x="8037304" y="0"/>
                </a:lnTo>
                <a:lnTo>
                  <a:pt x="8037304" y="6190757"/>
                </a:lnTo>
                <a:lnTo>
                  <a:pt x="0" y="6190757"/>
                </a:lnTo>
                <a:lnTo>
                  <a:pt x="0" y="0"/>
                </a:lnTo>
                <a:close/>
              </a:path>
            </a:pathLst>
          </a:custGeom>
          <a:blipFill>
            <a:blip r:embed="rId10"/>
            <a:stretch>
              <a:fillRect l="-5975" r="-5975"/>
            </a:stretch>
          </a:blipFill>
        </p:spPr>
        <p:txBody>
          <a:bodyPr/>
          <a:lstStyle/>
          <a:p>
            <a:endParaRPr lang="he-IL"/>
          </a:p>
        </p:txBody>
      </p:sp>
      <p:sp>
        <p:nvSpPr>
          <p:cNvPr id="21" name="Freeform 21"/>
          <p:cNvSpPr/>
          <p:nvPr/>
        </p:nvSpPr>
        <p:spPr>
          <a:xfrm>
            <a:off x="10338492" y="4146825"/>
            <a:ext cx="2288181" cy="1287102"/>
          </a:xfrm>
          <a:custGeom>
            <a:avLst/>
            <a:gdLst/>
            <a:ahLst/>
            <a:cxnLst/>
            <a:rect l="l" t="t" r="r" b="b"/>
            <a:pathLst>
              <a:path w="2288181" h="1287102">
                <a:moveTo>
                  <a:pt x="0" y="0"/>
                </a:moveTo>
                <a:lnTo>
                  <a:pt x="2288181" y="0"/>
                </a:lnTo>
                <a:lnTo>
                  <a:pt x="2288181" y="1287102"/>
                </a:lnTo>
                <a:lnTo>
                  <a:pt x="0" y="1287102"/>
                </a:lnTo>
                <a:lnTo>
                  <a:pt x="0" y="0"/>
                </a:lnTo>
                <a:close/>
              </a:path>
            </a:pathLst>
          </a:custGeom>
          <a:blipFill>
            <a:blip r:embed="rId11"/>
            <a:stretch>
              <a:fillRect/>
            </a:stretch>
          </a:blipFill>
        </p:spPr>
        <p:txBody>
          <a:bodyPr/>
          <a:lstStyle/>
          <a:p>
            <a:endParaRPr lang="he-IL"/>
          </a:p>
        </p:txBody>
      </p:sp>
      <p:sp>
        <p:nvSpPr>
          <p:cNvPr id="22" name="TextBox 22"/>
          <p:cNvSpPr txBox="1"/>
          <p:nvPr/>
        </p:nvSpPr>
        <p:spPr>
          <a:xfrm>
            <a:off x="689301" y="5810471"/>
            <a:ext cx="3816099" cy="1021714"/>
          </a:xfrm>
          <a:prstGeom prst="rect">
            <a:avLst/>
          </a:prstGeom>
        </p:spPr>
        <p:txBody>
          <a:bodyPr lIns="0" tIns="0" rIns="0" bIns="0" rtlCol="0" anchor="t">
            <a:spAutoFit/>
          </a:bodyPr>
          <a:lstStyle/>
          <a:p>
            <a:pPr algn="ctr">
              <a:lnSpc>
                <a:spcPts val="4060"/>
              </a:lnSpc>
            </a:pPr>
            <a:r>
              <a:rPr lang="en-US" sz="2900" b="1">
                <a:solidFill>
                  <a:srgbClr val="000000"/>
                </a:solidFill>
                <a:latin typeface="Roboto Condensed Bold"/>
                <a:ea typeface="Roboto Condensed Bold"/>
                <a:cs typeface="Roboto Condensed Bold"/>
                <a:sym typeface="Roboto Condensed Bold"/>
              </a:rPr>
              <a:t>PROGRAMMING LANGUAGES:</a:t>
            </a:r>
          </a:p>
        </p:txBody>
      </p:sp>
      <p:sp>
        <p:nvSpPr>
          <p:cNvPr id="23" name="TextBox 23"/>
          <p:cNvSpPr txBox="1"/>
          <p:nvPr/>
        </p:nvSpPr>
        <p:spPr>
          <a:xfrm>
            <a:off x="5174581" y="5939383"/>
            <a:ext cx="3816099" cy="556895"/>
          </a:xfrm>
          <a:prstGeom prst="rect">
            <a:avLst/>
          </a:prstGeom>
        </p:spPr>
        <p:txBody>
          <a:bodyPr lIns="0" tIns="0" rIns="0" bIns="0" rtlCol="0" anchor="t">
            <a:spAutoFit/>
          </a:bodyPr>
          <a:lstStyle/>
          <a:p>
            <a:pPr algn="ctr">
              <a:lnSpc>
                <a:spcPts val="4480"/>
              </a:lnSpc>
            </a:pPr>
            <a:r>
              <a:rPr lang="en-US" sz="3200" b="1">
                <a:solidFill>
                  <a:srgbClr val="000000"/>
                </a:solidFill>
                <a:latin typeface="Roboto Condensed Bold"/>
                <a:ea typeface="Roboto Condensed Bold"/>
                <a:cs typeface="Roboto Condensed Bold"/>
                <a:sym typeface="Roboto Condensed Bold"/>
              </a:rPr>
              <a:t>LIBRARIES &amp; TOOLS:</a:t>
            </a:r>
          </a:p>
        </p:txBody>
      </p:sp>
      <p:sp>
        <p:nvSpPr>
          <p:cNvPr id="24" name="TextBox 24"/>
          <p:cNvSpPr txBox="1"/>
          <p:nvPr/>
        </p:nvSpPr>
        <p:spPr>
          <a:xfrm>
            <a:off x="9353979" y="5713316"/>
            <a:ext cx="4104104" cy="1118870"/>
          </a:xfrm>
          <a:prstGeom prst="rect">
            <a:avLst/>
          </a:prstGeom>
        </p:spPr>
        <p:txBody>
          <a:bodyPr lIns="0" tIns="0" rIns="0" bIns="0" rtlCol="0" anchor="t">
            <a:spAutoFit/>
          </a:bodyPr>
          <a:lstStyle/>
          <a:p>
            <a:pPr algn="ctr">
              <a:lnSpc>
                <a:spcPts val="4480"/>
              </a:lnSpc>
            </a:pPr>
            <a:r>
              <a:rPr lang="en-US" sz="3200" b="1">
                <a:solidFill>
                  <a:srgbClr val="000000"/>
                </a:solidFill>
                <a:latin typeface="Roboto Condensed Bold"/>
                <a:ea typeface="Roboto Condensed Bold"/>
                <a:cs typeface="Roboto Condensed Bold"/>
                <a:sym typeface="Roboto Condensed Bold"/>
              </a:rPr>
              <a:t>DEVELOPMENT ENVIRONMENTS:</a:t>
            </a:r>
          </a:p>
        </p:txBody>
      </p:sp>
      <p:sp>
        <p:nvSpPr>
          <p:cNvPr id="25" name="TextBox 25"/>
          <p:cNvSpPr txBox="1"/>
          <p:nvPr/>
        </p:nvSpPr>
        <p:spPr>
          <a:xfrm>
            <a:off x="483996" y="6856959"/>
            <a:ext cx="4187071" cy="3733800"/>
          </a:xfrm>
          <a:prstGeom prst="rect">
            <a:avLst/>
          </a:prstGeom>
        </p:spPr>
        <p:txBody>
          <a:bodyPr lIns="0" tIns="0" rIns="0" bIns="0" rtlCol="0" anchor="t">
            <a:spAutoFit/>
          </a:bodyPr>
          <a:lstStyle/>
          <a:p>
            <a:pPr marL="647700" lvl="1" indent="-323850" algn="ctr">
              <a:lnSpc>
                <a:spcPts val="4200"/>
              </a:lnSpc>
              <a:buFont typeface="Arial"/>
              <a:buChar char="•"/>
            </a:pPr>
            <a:r>
              <a:rPr lang="en-US" sz="3000" b="1">
                <a:solidFill>
                  <a:srgbClr val="000000"/>
                </a:solidFill>
                <a:latin typeface="Roboto Condensed Bold"/>
                <a:ea typeface="Roboto Condensed Bold"/>
                <a:cs typeface="Roboto Condensed Bold"/>
                <a:sym typeface="Roboto Condensed Bold"/>
              </a:rPr>
              <a:t>HTML –</a:t>
            </a:r>
            <a:r>
              <a:rPr lang="en-US" sz="3000">
                <a:solidFill>
                  <a:srgbClr val="000000"/>
                </a:solidFill>
                <a:latin typeface="Roboto Condensed"/>
                <a:ea typeface="Roboto Condensed"/>
                <a:cs typeface="Roboto Condensed"/>
                <a:sym typeface="Roboto Condensed"/>
              </a:rPr>
              <a:t> Defines the application structure.</a:t>
            </a:r>
          </a:p>
          <a:p>
            <a:pPr marL="647700" lvl="1" indent="-323850" algn="ctr">
              <a:lnSpc>
                <a:spcPts val="4200"/>
              </a:lnSpc>
              <a:buFont typeface="Arial"/>
              <a:buChar char="•"/>
            </a:pPr>
            <a:r>
              <a:rPr lang="en-US" sz="3000" b="1">
                <a:solidFill>
                  <a:srgbClr val="000000"/>
                </a:solidFill>
                <a:latin typeface="Roboto Condensed Bold"/>
                <a:ea typeface="Roboto Condensed Bold"/>
                <a:cs typeface="Roboto Condensed Bold"/>
                <a:sym typeface="Roboto Condensed Bold"/>
              </a:rPr>
              <a:t>CSS –</a:t>
            </a:r>
            <a:r>
              <a:rPr lang="en-US" sz="3000">
                <a:solidFill>
                  <a:srgbClr val="000000"/>
                </a:solidFill>
                <a:latin typeface="Roboto Condensed"/>
                <a:ea typeface="Roboto Condensed"/>
                <a:cs typeface="Roboto Condensed"/>
                <a:sym typeface="Roboto Condensed"/>
              </a:rPr>
              <a:t> Handles design and layout.</a:t>
            </a:r>
          </a:p>
          <a:p>
            <a:pPr marL="647700" lvl="1" indent="-323850" algn="ctr">
              <a:lnSpc>
                <a:spcPts val="4200"/>
              </a:lnSpc>
              <a:buFont typeface="Arial"/>
              <a:buChar char="•"/>
            </a:pPr>
            <a:r>
              <a:rPr lang="en-US" sz="3000" b="1">
                <a:solidFill>
                  <a:srgbClr val="000000"/>
                </a:solidFill>
                <a:latin typeface="Roboto Condensed Bold"/>
                <a:ea typeface="Roboto Condensed Bold"/>
                <a:cs typeface="Roboto Condensed Bold"/>
                <a:sym typeface="Roboto Condensed Bold"/>
              </a:rPr>
              <a:t>JavaScript –</a:t>
            </a:r>
            <a:r>
              <a:rPr lang="en-US" sz="3000">
                <a:solidFill>
                  <a:srgbClr val="000000"/>
                </a:solidFill>
                <a:latin typeface="Roboto Condensed"/>
                <a:ea typeface="Roboto Condensed"/>
                <a:cs typeface="Roboto Condensed"/>
                <a:sym typeface="Roboto Condensed"/>
              </a:rPr>
              <a:t> Adds interactivity and logic.</a:t>
            </a:r>
          </a:p>
          <a:p>
            <a:pPr algn="ctr">
              <a:lnSpc>
                <a:spcPts val="4200"/>
              </a:lnSpc>
            </a:pPr>
            <a:endParaRPr lang="en-US" sz="3000">
              <a:solidFill>
                <a:srgbClr val="000000"/>
              </a:solidFill>
              <a:latin typeface="Roboto Condensed"/>
              <a:ea typeface="Roboto Condensed"/>
              <a:cs typeface="Roboto Condensed"/>
              <a:sym typeface="Roboto Condensed"/>
            </a:endParaRPr>
          </a:p>
        </p:txBody>
      </p:sp>
      <p:sp>
        <p:nvSpPr>
          <p:cNvPr id="26" name="TextBox 26"/>
          <p:cNvSpPr txBox="1"/>
          <p:nvPr/>
        </p:nvSpPr>
        <p:spPr>
          <a:xfrm>
            <a:off x="4927851" y="6866484"/>
            <a:ext cx="4216149" cy="3658585"/>
          </a:xfrm>
          <a:prstGeom prst="rect">
            <a:avLst/>
          </a:prstGeom>
        </p:spPr>
        <p:txBody>
          <a:bodyPr lIns="0" tIns="0" rIns="0" bIns="0" rtlCol="0" anchor="t">
            <a:spAutoFit/>
          </a:bodyPr>
          <a:lstStyle/>
          <a:p>
            <a:pPr marL="639332" lvl="1" indent="-319666" algn="ctr">
              <a:lnSpc>
                <a:spcPts val="4145"/>
              </a:lnSpc>
              <a:buFont typeface="Arial"/>
              <a:buChar char="•"/>
            </a:pPr>
            <a:r>
              <a:rPr lang="en-US" sz="2961" b="1">
                <a:solidFill>
                  <a:srgbClr val="000000"/>
                </a:solidFill>
                <a:latin typeface="Roboto Condensed Bold"/>
                <a:ea typeface="Roboto Condensed Bold"/>
                <a:cs typeface="Roboto Condensed Bold"/>
                <a:sym typeface="Roboto Condensed Bold"/>
              </a:rPr>
              <a:t>Leaflet.js </a:t>
            </a:r>
            <a:r>
              <a:rPr lang="en-US" sz="2961">
                <a:solidFill>
                  <a:srgbClr val="000000"/>
                </a:solidFill>
                <a:latin typeface="Roboto Condensed"/>
                <a:ea typeface="Roboto Condensed"/>
                <a:cs typeface="Roboto Condensed"/>
                <a:sym typeface="Roboto Condensed"/>
              </a:rPr>
              <a:t>– Manages the interactive map.</a:t>
            </a:r>
          </a:p>
          <a:p>
            <a:pPr marL="639332" lvl="1" indent="-319666" algn="ctr">
              <a:lnSpc>
                <a:spcPts val="4145"/>
              </a:lnSpc>
              <a:buFont typeface="Arial"/>
              <a:buChar char="•"/>
            </a:pPr>
            <a:r>
              <a:rPr lang="en-US" sz="2961" b="1">
                <a:solidFill>
                  <a:srgbClr val="000000"/>
                </a:solidFill>
                <a:latin typeface="Roboto Condensed Bold"/>
                <a:ea typeface="Roboto Condensed Bold"/>
                <a:cs typeface="Roboto Condensed Bold"/>
                <a:sym typeface="Roboto Condensed Bold"/>
              </a:rPr>
              <a:t>OpenStreetMap –</a:t>
            </a:r>
            <a:r>
              <a:rPr lang="en-US" sz="2961">
                <a:solidFill>
                  <a:srgbClr val="000000"/>
                </a:solidFill>
                <a:latin typeface="Roboto Condensed"/>
                <a:ea typeface="Roboto Condensed"/>
                <a:cs typeface="Roboto Condensed"/>
                <a:sym typeface="Roboto Condensed"/>
              </a:rPr>
              <a:t> Provides map data.</a:t>
            </a:r>
          </a:p>
          <a:p>
            <a:pPr marL="639332" lvl="1" indent="-319666" algn="ctr">
              <a:lnSpc>
                <a:spcPts val="4145"/>
              </a:lnSpc>
              <a:buFont typeface="Arial"/>
              <a:buChar char="•"/>
            </a:pPr>
            <a:r>
              <a:rPr lang="en-US" sz="2961" b="1">
                <a:solidFill>
                  <a:srgbClr val="000000"/>
                </a:solidFill>
                <a:latin typeface="Roboto Condensed Bold"/>
                <a:ea typeface="Roboto Condensed Bold"/>
                <a:cs typeface="Roboto Condensed Bold"/>
                <a:sym typeface="Roboto Condensed Bold"/>
              </a:rPr>
              <a:t>Geolocation API –</a:t>
            </a:r>
            <a:r>
              <a:rPr lang="en-US" sz="2961">
                <a:solidFill>
                  <a:srgbClr val="000000"/>
                </a:solidFill>
                <a:latin typeface="Roboto Condensed"/>
                <a:ea typeface="Roboto Condensed"/>
                <a:cs typeface="Roboto Condensed"/>
                <a:sym typeface="Roboto Condensed"/>
              </a:rPr>
              <a:t> Retrieves user location.</a:t>
            </a:r>
          </a:p>
          <a:p>
            <a:pPr algn="ctr">
              <a:lnSpc>
                <a:spcPts val="4145"/>
              </a:lnSpc>
            </a:pPr>
            <a:endParaRPr lang="en-US" sz="2961">
              <a:solidFill>
                <a:srgbClr val="000000"/>
              </a:solidFill>
              <a:latin typeface="Roboto Condensed"/>
              <a:ea typeface="Roboto Condensed"/>
              <a:cs typeface="Roboto Condensed"/>
              <a:sym typeface="Roboto Condensed"/>
            </a:endParaRPr>
          </a:p>
        </p:txBody>
      </p:sp>
      <p:sp>
        <p:nvSpPr>
          <p:cNvPr id="27" name="TextBox 27"/>
          <p:cNvSpPr txBox="1"/>
          <p:nvPr/>
        </p:nvSpPr>
        <p:spPr>
          <a:xfrm>
            <a:off x="9373795" y="7123659"/>
            <a:ext cx="3741886" cy="3200400"/>
          </a:xfrm>
          <a:prstGeom prst="rect">
            <a:avLst/>
          </a:prstGeom>
        </p:spPr>
        <p:txBody>
          <a:bodyPr lIns="0" tIns="0" rIns="0" bIns="0" rtlCol="0" anchor="t">
            <a:spAutoFit/>
          </a:bodyPr>
          <a:lstStyle/>
          <a:p>
            <a:pPr marL="647700" lvl="1" indent="-323850" algn="ctr">
              <a:lnSpc>
                <a:spcPts val="4200"/>
              </a:lnSpc>
              <a:buFont typeface="Arial"/>
              <a:buChar char="•"/>
            </a:pPr>
            <a:r>
              <a:rPr lang="en-US" sz="3000" b="1">
                <a:solidFill>
                  <a:srgbClr val="000000"/>
                </a:solidFill>
                <a:latin typeface="Roboto Condensed Bold"/>
                <a:ea typeface="Roboto Condensed Bold"/>
                <a:cs typeface="Roboto Condensed Bold"/>
                <a:sym typeface="Roboto Condensed Bold"/>
              </a:rPr>
              <a:t>Web Browser –</a:t>
            </a:r>
            <a:r>
              <a:rPr lang="en-US" sz="3000">
                <a:solidFill>
                  <a:srgbClr val="000000"/>
                </a:solidFill>
                <a:latin typeface="Roboto Condensed"/>
                <a:ea typeface="Roboto Condensed"/>
                <a:cs typeface="Roboto Condensed"/>
                <a:sym typeface="Roboto Condensed"/>
              </a:rPr>
              <a:t> Used for testing.</a:t>
            </a:r>
          </a:p>
          <a:p>
            <a:pPr marL="647700" lvl="1" indent="-323850" algn="ctr">
              <a:lnSpc>
                <a:spcPts val="4200"/>
              </a:lnSpc>
              <a:buFont typeface="Arial"/>
              <a:buChar char="•"/>
            </a:pPr>
            <a:r>
              <a:rPr lang="en-US" sz="3000" b="1">
                <a:solidFill>
                  <a:srgbClr val="000000"/>
                </a:solidFill>
                <a:latin typeface="Roboto Condensed Bold"/>
                <a:ea typeface="Roboto Condensed Bold"/>
                <a:cs typeface="Roboto Condensed Bold"/>
                <a:sym typeface="Roboto Condensed Bold"/>
              </a:rPr>
              <a:t>GitHub –</a:t>
            </a:r>
            <a:r>
              <a:rPr lang="en-US" sz="3000">
                <a:solidFill>
                  <a:srgbClr val="000000"/>
                </a:solidFill>
                <a:latin typeface="Roboto Condensed"/>
                <a:ea typeface="Roboto Condensed"/>
                <a:cs typeface="Roboto Condensed"/>
                <a:sym typeface="Roboto Condensed"/>
              </a:rPr>
              <a:t> For version control and collaboration.</a:t>
            </a:r>
          </a:p>
          <a:p>
            <a:pPr algn="ctr">
              <a:lnSpc>
                <a:spcPts val="4200"/>
              </a:lnSpc>
            </a:pPr>
            <a:endParaRPr lang="en-US" sz="3000">
              <a:solidFill>
                <a:srgbClr val="000000"/>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106" r="-7106"/>
            </a:stretch>
          </a:blipFill>
        </p:spPr>
        <p:txBody>
          <a:bodyPr/>
          <a:lstStyle/>
          <a:p>
            <a:endParaRPr lang="he-IL"/>
          </a:p>
        </p:txBody>
      </p:sp>
      <p:sp>
        <p:nvSpPr>
          <p:cNvPr id="3" name="TextBox 3"/>
          <p:cNvSpPr txBox="1"/>
          <p:nvPr/>
        </p:nvSpPr>
        <p:spPr>
          <a:xfrm>
            <a:off x="212424" y="533400"/>
            <a:ext cx="9255437" cy="981075"/>
          </a:xfrm>
          <a:prstGeom prst="rect">
            <a:avLst/>
          </a:prstGeom>
        </p:spPr>
        <p:txBody>
          <a:bodyPr lIns="0" tIns="0" rIns="0" bIns="0" rtlCol="0" anchor="t">
            <a:spAutoFit/>
          </a:bodyPr>
          <a:lstStyle/>
          <a:p>
            <a:pPr algn="l">
              <a:lnSpc>
                <a:spcPts val="7679"/>
              </a:lnSpc>
            </a:pPr>
            <a:r>
              <a:rPr lang="en-US" sz="6399" b="1">
                <a:solidFill>
                  <a:srgbClr val="428DFF"/>
                </a:solidFill>
                <a:latin typeface="Roboto Condensed Bold"/>
                <a:ea typeface="Roboto Condensed Bold"/>
                <a:cs typeface="Roboto Condensed Bold"/>
                <a:sym typeface="Roboto Condensed Bold"/>
              </a:rPr>
              <a:t>PROJECT OVERVIEW</a:t>
            </a:r>
          </a:p>
        </p:txBody>
      </p:sp>
      <p:sp>
        <p:nvSpPr>
          <p:cNvPr id="4" name="TextBox 4"/>
          <p:cNvSpPr txBox="1"/>
          <p:nvPr/>
        </p:nvSpPr>
        <p:spPr>
          <a:xfrm>
            <a:off x="212424" y="1691892"/>
            <a:ext cx="8483149" cy="5788920"/>
          </a:xfrm>
          <a:prstGeom prst="rect">
            <a:avLst/>
          </a:prstGeom>
        </p:spPr>
        <p:txBody>
          <a:bodyPr lIns="0" tIns="0" rIns="0" bIns="0" rtlCol="0" anchor="t">
            <a:spAutoFit/>
          </a:bodyPr>
          <a:lstStyle/>
          <a:p>
            <a:pPr algn="l">
              <a:lnSpc>
                <a:spcPts val="4541"/>
              </a:lnSpc>
            </a:pPr>
            <a:r>
              <a:rPr lang="en-US" sz="3244" b="1">
                <a:solidFill>
                  <a:srgbClr val="000000"/>
                </a:solidFill>
                <a:latin typeface="Arial Bold"/>
                <a:ea typeface="Arial Bold"/>
                <a:cs typeface="Arial Bold"/>
                <a:sym typeface="Arial Bold"/>
              </a:rPr>
              <a:t>The map in our application allows users to view their current location and find EV charging stations across the country. </a:t>
            </a:r>
          </a:p>
          <a:p>
            <a:pPr algn="l">
              <a:lnSpc>
                <a:spcPts val="4541"/>
              </a:lnSpc>
            </a:pPr>
            <a:r>
              <a:rPr lang="en-US" sz="3244" b="1">
                <a:solidFill>
                  <a:srgbClr val="000000"/>
                </a:solidFill>
                <a:latin typeface="Arial Bold"/>
                <a:ea typeface="Arial Bold"/>
                <a:cs typeface="Arial Bold"/>
                <a:sym typeface="Arial Bold"/>
              </a:rPr>
              <a:t>By clicking on the buttons in the search bar, users can filter stations based on city name, plug type, or distance from their location. </a:t>
            </a:r>
          </a:p>
          <a:p>
            <a:pPr algn="l">
              <a:lnSpc>
                <a:spcPts val="4541"/>
              </a:lnSpc>
            </a:pPr>
            <a:r>
              <a:rPr lang="en-US" sz="3244" b="1">
                <a:solidFill>
                  <a:srgbClr val="000000"/>
                </a:solidFill>
                <a:latin typeface="Arial Bold"/>
                <a:ea typeface="Arial Bold"/>
                <a:cs typeface="Arial Bold"/>
                <a:sym typeface="Arial Bold"/>
              </a:rPr>
              <a:t>This interactive tool provides a simple and efficient way to locate nearby charging stations.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F3FB"/>
        </a:solidFill>
        <a:effectLst/>
      </p:bgPr>
    </p:bg>
    <p:spTree>
      <p:nvGrpSpPr>
        <p:cNvPr id="1" name=""/>
        <p:cNvGrpSpPr/>
        <p:nvPr/>
      </p:nvGrpSpPr>
      <p:grpSpPr>
        <a:xfrm>
          <a:off x="0" y="0"/>
          <a:ext cx="0" cy="0"/>
          <a:chOff x="0" y="0"/>
          <a:chExt cx="0" cy="0"/>
        </a:xfrm>
      </p:grpSpPr>
      <p:sp>
        <p:nvSpPr>
          <p:cNvPr id="2" name="Freeform 2"/>
          <p:cNvSpPr/>
          <p:nvPr/>
        </p:nvSpPr>
        <p:spPr>
          <a:xfrm>
            <a:off x="10631282" y="3006632"/>
            <a:ext cx="7327278" cy="7047772"/>
          </a:xfrm>
          <a:custGeom>
            <a:avLst/>
            <a:gdLst/>
            <a:ahLst/>
            <a:cxnLst/>
            <a:rect l="l" t="t" r="r" b="b"/>
            <a:pathLst>
              <a:path w="7327278" h="7047772">
                <a:moveTo>
                  <a:pt x="0" y="0"/>
                </a:moveTo>
                <a:lnTo>
                  <a:pt x="7327278" y="0"/>
                </a:lnTo>
                <a:lnTo>
                  <a:pt x="7327278" y="7047772"/>
                </a:lnTo>
                <a:lnTo>
                  <a:pt x="0" y="7047772"/>
                </a:lnTo>
                <a:lnTo>
                  <a:pt x="0" y="0"/>
                </a:lnTo>
                <a:close/>
              </a:path>
            </a:pathLst>
          </a:custGeom>
          <a:blipFill>
            <a:blip r:embed="rId2"/>
            <a:stretch>
              <a:fillRect t="-1055" r="-1162" b="-1055"/>
            </a:stretch>
          </a:blipFill>
        </p:spPr>
        <p:txBody>
          <a:bodyPr/>
          <a:lstStyle/>
          <a:p>
            <a:endParaRPr lang="he-IL"/>
          </a:p>
        </p:txBody>
      </p:sp>
      <p:sp>
        <p:nvSpPr>
          <p:cNvPr id="3" name="Freeform 3"/>
          <p:cNvSpPr/>
          <p:nvPr/>
        </p:nvSpPr>
        <p:spPr>
          <a:xfrm>
            <a:off x="662148" y="433549"/>
            <a:ext cx="9773053" cy="3498379"/>
          </a:xfrm>
          <a:custGeom>
            <a:avLst/>
            <a:gdLst/>
            <a:ahLst/>
            <a:cxnLst/>
            <a:rect l="l" t="t" r="r" b="b"/>
            <a:pathLst>
              <a:path w="9773053" h="3498379">
                <a:moveTo>
                  <a:pt x="0" y="0"/>
                </a:moveTo>
                <a:lnTo>
                  <a:pt x="9773053" y="0"/>
                </a:lnTo>
                <a:lnTo>
                  <a:pt x="9773053" y="3498379"/>
                </a:lnTo>
                <a:lnTo>
                  <a:pt x="0" y="3498379"/>
                </a:lnTo>
                <a:lnTo>
                  <a:pt x="0" y="0"/>
                </a:lnTo>
                <a:close/>
              </a:path>
            </a:pathLst>
          </a:custGeom>
          <a:blipFill>
            <a:blip r:embed="rId3"/>
            <a:stretch>
              <a:fillRect t="-32602" b="-35013"/>
            </a:stretch>
          </a:blipFill>
        </p:spPr>
        <p:txBody>
          <a:bodyPr/>
          <a:lstStyle/>
          <a:p>
            <a:endParaRPr lang="he-IL"/>
          </a:p>
        </p:txBody>
      </p:sp>
      <p:sp>
        <p:nvSpPr>
          <p:cNvPr id="4" name="TextBox 4"/>
          <p:cNvSpPr txBox="1"/>
          <p:nvPr/>
        </p:nvSpPr>
        <p:spPr>
          <a:xfrm>
            <a:off x="4339552" y="1320782"/>
            <a:ext cx="6689573" cy="2787653"/>
          </a:xfrm>
          <a:prstGeom prst="rect">
            <a:avLst/>
          </a:prstGeom>
        </p:spPr>
        <p:txBody>
          <a:bodyPr lIns="0" tIns="0" rIns="0" bIns="0" rtlCol="0" anchor="t">
            <a:spAutoFit/>
          </a:bodyPr>
          <a:lstStyle/>
          <a:p>
            <a:pPr algn="ctr">
              <a:lnSpc>
                <a:spcPts val="11199"/>
              </a:lnSpc>
            </a:pPr>
            <a:r>
              <a:rPr lang="en-US" sz="7999" b="1">
                <a:solidFill>
                  <a:srgbClr val="000000"/>
                </a:solidFill>
                <a:latin typeface="Roboto Condensed Bold"/>
                <a:ea typeface="Roboto Condensed Bold"/>
                <a:cs typeface="Roboto Condensed Bold"/>
                <a:sym typeface="Roboto Condensed Bold"/>
              </a:rPr>
              <a:t>MY</a:t>
            </a:r>
          </a:p>
          <a:p>
            <a:pPr algn="ctr">
              <a:lnSpc>
                <a:spcPts val="11199"/>
              </a:lnSpc>
            </a:pPr>
            <a:r>
              <a:rPr lang="en-US" sz="7999" b="1">
                <a:solidFill>
                  <a:srgbClr val="000000"/>
                </a:solidFill>
                <a:latin typeface="Roboto Condensed Bold"/>
                <a:ea typeface="Roboto Condensed Bold"/>
                <a:cs typeface="Roboto Condensed Bold"/>
                <a:sym typeface="Roboto Condensed Bold"/>
              </a:rPr>
              <a:t> LOCATION</a:t>
            </a:r>
          </a:p>
        </p:txBody>
      </p:sp>
      <p:sp>
        <p:nvSpPr>
          <p:cNvPr id="5" name="TextBox 5"/>
          <p:cNvSpPr txBox="1"/>
          <p:nvPr/>
        </p:nvSpPr>
        <p:spPr>
          <a:xfrm>
            <a:off x="442625" y="4573749"/>
            <a:ext cx="8701375" cy="5050921"/>
          </a:xfrm>
          <a:prstGeom prst="rect">
            <a:avLst/>
          </a:prstGeom>
        </p:spPr>
        <p:txBody>
          <a:bodyPr lIns="0" tIns="0" rIns="0" bIns="0" rtlCol="0" anchor="t">
            <a:spAutoFit/>
          </a:bodyPr>
          <a:lstStyle/>
          <a:p>
            <a:pPr algn="ctr">
              <a:lnSpc>
                <a:spcPts val="5022"/>
              </a:lnSpc>
            </a:pPr>
            <a:r>
              <a:rPr lang="en-US" sz="3587" b="1">
                <a:solidFill>
                  <a:srgbClr val="000000"/>
                </a:solidFill>
                <a:latin typeface="Roboto Condensed Bold"/>
                <a:ea typeface="Roboto Condensed Bold"/>
                <a:cs typeface="Roboto Condensed Bold"/>
                <a:sym typeface="Roboto Condensed Bold"/>
              </a:rPr>
              <a:t>The map now requests the user's location immediately upon accessing the application, ensuring an optimal user experience. By granting location access, users can instantly view their current position marked on the map with the "You are here!" icon. This feature helps users to easily identify charging stations in their vicinity.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l="-21386" r="-23308"/>
            </a:stretch>
          </a:blipFill>
        </p:spPr>
        <p:txBody>
          <a:bodyPr/>
          <a:lstStyle/>
          <a:p>
            <a:endParaRPr lang="he-IL"/>
          </a:p>
        </p:txBody>
      </p:sp>
      <p:sp>
        <p:nvSpPr>
          <p:cNvPr id="3" name="Freeform 3"/>
          <p:cNvSpPr/>
          <p:nvPr/>
        </p:nvSpPr>
        <p:spPr>
          <a:xfrm flipH="1">
            <a:off x="13669194" y="7302424"/>
            <a:ext cx="4508539" cy="3099620"/>
          </a:xfrm>
          <a:custGeom>
            <a:avLst/>
            <a:gdLst/>
            <a:ahLst/>
            <a:cxnLst/>
            <a:rect l="l" t="t" r="r" b="b"/>
            <a:pathLst>
              <a:path w="4508539" h="3099620">
                <a:moveTo>
                  <a:pt x="4508538" y="0"/>
                </a:moveTo>
                <a:lnTo>
                  <a:pt x="0" y="0"/>
                </a:lnTo>
                <a:lnTo>
                  <a:pt x="0" y="3099620"/>
                </a:lnTo>
                <a:lnTo>
                  <a:pt x="4508538" y="3099620"/>
                </a:lnTo>
                <a:lnTo>
                  <a:pt x="450853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Freeform 4"/>
          <p:cNvSpPr/>
          <p:nvPr/>
        </p:nvSpPr>
        <p:spPr>
          <a:xfrm>
            <a:off x="304293" y="3771900"/>
            <a:ext cx="15161313" cy="6348800"/>
          </a:xfrm>
          <a:custGeom>
            <a:avLst/>
            <a:gdLst/>
            <a:ahLst/>
            <a:cxnLst/>
            <a:rect l="l" t="t" r="r" b="b"/>
            <a:pathLst>
              <a:path w="15161313" h="6348800">
                <a:moveTo>
                  <a:pt x="0" y="0"/>
                </a:moveTo>
                <a:lnTo>
                  <a:pt x="15161313" y="0"/>
                </a:lnTo>
                <a:lnTo>
                  <a:pt x="15161313" y="6348800"/>
                </a:lnTo>
                <a:lnTo>
                  <a:pt x="0" y="6348800"/>
                </a:lnTo>
                <a:lnTo>
                  <a:pt x="0" y="0"/>
                </a:lnTo>
                <a:close/>
              </a:path>
            </a:pathLst>
          </a:custGeom>
          <a:blipFill>
            <a:blip r:embed="rId5"/>
            <a:stretch>
              <a:fillRect/>
            </a:stretch>
          </a:blipFill>
        </p:spPr>
        <p:txBody>
          <a:bodyPr/>
          <a:lstStyle/>
          <a:p>
            <a:endParaRPr lang="he-IL"/>
          </a:p>
        </p:txBody>
      </p:sp>
      <p:sp>
        <p:nvSpPr>
          <p:cNvPr id="5" name="TextBox 5"/>
          <p:cNvSpPr txBox="1"/>
          <p:nvPr/>
        </p:nvSpPr>
        <p:spPr>
          <a:xfrm>
            <a:off x="4790534" y="8776034"/>
            <a:ext cx="3335918" cy="533400"/>
          </a:xfrm>
          <a:prstGeom prst="rect">
            <a:avLst/>
          </a:prstGeom>
        </p:spPr>
        <p:txBody>
          <a:bodyPr lIns="0" tIns="0" rIns="0" bIns="0" rtlCol="0" anchor="t">
            <a:spAutoFit/>
          </a:bodyPr>
          <a:lstStyle/>
          <a:p>
            <a:pPr algn="ctr">
              <a:lnSpc>
                <a:spcPts val="4200"/>
              </a:lnSpc>
            </a:pPr>
            <a:r>
              <a:rPr lang="en-US" sz="3000">
                <a:solidFill>
                  <a:srgbClr val="FEFEFF"/>
                </a:solidFill>
                <a:latin typeface="Roboto Condensed"/>
                <a:ea typeface="Roboto Condensed"/>
                <a:cs typeface="Roboto Condensed"/>
                <a:sym typeface="Roboto Condensed"/>
              </a:rPr>
              <a:t>Job Position</a:t>
            </a:r>
          </a:p>
        </p:txBody>
      </p:sp>
      <p:sp>
        <p:nvSpPr>
          <p:cNvPr id="6" name="TextBox 6"/>
          <p:cNvSpPr txBox="1"/>
          <p:nvPr/>
        </p:nvSpPr>
        <p:spPr>
          <a:xfrm>
            <a:off x="304293" y="851327"/>
            <a:ext cx="17873439" cy="2762250"/>
          </a:xfrm>
          <a:prstGeom prst="rect">
            <a:avLst/>
          </a:prstGeom>
        </p:spPr>
        <p:txBody>
          <a:bodyPr lIns="0" tIns="0" rIns="0" bIns="0" rtlCol="0" anchor="t">
            <a:spAutoFit/>
          </a:bodyPr>
          <a:lstStyle/>
          <a:p>
            <a:pPr algn="l">
              <a:lnSpc>
                <a:spcPts val="5400"/>
              </a:lnSpc>
            </a:pPr>
            <a:r>
              <a:rPr lang="en-US" sz="4500" b="1">
                <a:solidFill>
                  <a:srgbClr val="000000"/>
                </a:solidFill>
                <a:latin typeface="Roboto Condensed Bold"/>
                <a:ea typeface="Roboto Condensed Bold"/>
                <a:cs typeface="Roboto Condensed Bold"/>
                <a:sym typeface="Roboto Condensed Bold"/>
              </a:rPr>
              <a:t>IN OUR MAP APPLICATION, USERS CAN SEARCH FOR ELECTRIC VEHICLE CHARGING STATIONS BASED ON SPECIFIC CITIES, CHARGING TYPES SUCH AS TYPE 1, TYPE 2, AC, DC, OR CCS, AND A RADIUS AROUND THEIR CURRENT LOCATION.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595850" y="2954213"/>
            <a:ext cx="19479700" cy="9593752"/>
          </a:xfrm>
          <a:custGeom>
            <a:avLst/>
            <a:gdLst/>
            <a:ahLst/>
            <a:cxnLst/>
            <a:rect l="l" t="t" r="r" b="b"/>
            <a:pathLst>
              <a:path w="19479700" h="9593752">
                <a:moveTo>
                  <a:pt x="0" y="0"/>
                </a:moveTo>
                <a:lnTo>
                  <a:pt x="19479700" y="0"/>
                </a:lnTo>
                <a:lnTo>
                  <a:pt x="19479700" y="9593752"/>
                </a:lnTo>
                <a:lnTo>
                  <a:pt x="0" y="9593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grpSp>
        <p:nvGrpSpPr>
          <p:cNvPr id="3" name="Group 3"/>
          <p:cNvGrpSpPr/>
          <p:nvPr/>
        </p:nvGrpSpPr>
        <p:grpSpPr>
          <a:xfrm rot="-5400000">
            <a:off x="460011" y="-129323"/>
            <a:ext cx="7137808" cy="8194590"/>
            <a:chOff x="0" y="0"/>
            <a:chExt cx="824635" cy="946726"/>
          </a:xfrm>
        </p:grpSpPr>
        <p:sp>
          <p:nvSpPr>
            <p:cNvPr id="4" name="Freeform 4"/>
            <p:cNvSpPr/>
            <p:nvPr/>
          </p:nvSpPr>
          <p:spPr>
            <a:xfrm>
              <a:off x="0" y="0"/>
              <a:ext cx="824635" cy="946726"/>
            </a:xfrm>
            <a:custGeom>
              <a:avLst/>
              <a:gdLst/>
              <a:ahLst/>
              <a:cxnLst/>
              <a:rect l="l" t="t" r="r" b="b"/>
              <a:pathLst>
                <a:path w="824635" h="946726">
                  <a:moveTo>
                    <a:pt x="412318" y="0"/>
                  </a:moveTo>
                  <a:lnTo>
                    <a:pt x="824635" y="203200"/>
                  </a:lnTo>
                  <a:lnTo>
                    <a:pt x="824635" y="743526"/>
                  </a:lnTo>
                  <a:lnTo>
                    <a:pt x="412318" y="946726"/>
                  </a:lnTo>
                  <a:lnTo>
                    <a:pt x="0" y="743526"/>
                  </a:lnTo>
                  <a:lnTo>
                    <a:pt x="0" y="203200"/>
                  </a:lnTo>
                  <a:lnTo>
                    <a:pt x="412318" y="0"/>
                  </a:lnTo>
                  <a:close/>
                </a:path>
              </a:pathLst>
            </a:custGeom>
            <a:solidFill>
              <a:srgbClr val="D5E5FD"/>
            </a:solidFill>
          </p:spPr>
          <p:txBody>
            <a:bodyPr/>
            <a:lstStyle/>
            <a:p>
              <a:endParaRPr lang="he-IL"/>
            </a:p>
          </p:txBody>
        </p:sp>
        <p:sp>
          <p:nvSpPr>
            <p:cNvPr id="5" name="TextBox 5"/>
            <p:cNvSpPr txBox="1"/>
            <p:nvPr/>
          </p:nvSpPr>
          <p:spPr>
            <a:xfrm>
              <a:off x="0" y="63500"/>
              <a:ext cx="824635" cy="743526"/>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3377781" y="534773"/>
            <a:ext cx="1302268" cy="1441142"/>
          </a:xfrm>
          <a:custGeom>
            <a:avLst/>
            <a:gdLst/>
            <a:ahLst/>
            <a:cxnLst/>
            <a:rect l="l" t="t" r="r" b="b"/>
            <a:pathLst>
              <a:path w="1302268" h="1441142">
                <a:moveTo>
                  <a:pt x="0" y="0"/>
                </a:moveTo>
                <a:lnTo>
                  <a:pt x="1302268" y="0"/>
                </a:lnTo>
                <a:lnTo>
                  <a:pt x="1302268" y="1441142"/>
                </a:lnTo>
                <a:lnTo>
                  <a:pt x="0" y="1441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7" name="Freeform 7"/>
          <p:cNvSpPr/>
          <p:nvPr/>
        </p:nvSpPr>
        <p:spPr>
          <a:xfrm>
            <a:off x="8442855" y="218127"/>
            <a:ext cx="9694883" cy="9850745"/>
          </a:xfrm>
          <a:custGeom>
            <a:avLst/>
            <a:gdLst/>
            <a:ahLst/>
            <a:cxnLst/>
            <a:rect l="l" t="t" r="r" b="b"/>
            <a:pathLst>
              <a:path w="9694883" h="9850745">
                <a:moveTo>
                  <a:pt x="0" y="0"/>
                </a:moveTo>
                <a:lnTo>
                  <a:pt x="9694883" y="0"/>
                </a:lnTo>
                <a:lnTo>
                  <a:pt x="9694883" y="9850746"/>
                </a:lnTo>
                <a:lnTo>
                  <a:pt x="0" y="9850746"/>
                </a:lnTo>
                <a:lnTo>
                  <a:pt x="0" y="0"/>
                </a:lnTo>
                <a:close/>
              </a:path>
            </a:pathLst>
          </a:custGeom>
          <a:blipFill>
            <a:blip r:embed="rId6"/>
            <a:stretch>
              <a:fillRect t="-1938" b="-1938"/>
            </a:stretch>
          </a:blipFill>
        </p:spPr>
        <p:txBody>
          <a:bodyPr/>
          <a:lstStyle/>
          <a:p>
            <a:endParaRPr lang="he-IL"/>
          </a:p>
        </p:txBody>
      </p:sp>
      <p:sp>
        <p:nvSpPr>
          <p:cNvPr id="8" name="TextBox 8"/>
          <p:cNvSpPr txBox="1"/>
          <p:nvPr/>
        </p:nvSpPr>
        <p:spPr>
          <a:xfrm>
            <a:off x="921913" y="2086895"/>
            <a:ext cx="6214003" cy="5219110"/>
          </a:xfrm>
          <a:prstGeom prst="rect">
            <a:avLst/>
          </a:prstGeom>
        </p:spPr>
        <p:txBody>
          <a:bodyPr lIns="0" tIns="0" rIns="0" bIns="0" rtlCol="0" anchor="t">
            <a:spAutoFit/>
          </a:bodyPr>
          <a:lstStyle/>
          <a:p>
            <a:pPr algn="ctr">
              <a:lnSpc>
                <a:spcPts val="4141"/>
              </a:lnSpc>
            </a:pPr>
            <a:r>
              <a:rPr lang="en-US" sz="2572" b="1">
                <a:solidFill>
                  <a:srgbClr val="000000"/>
                </a:solidFill>
                <a:latin typeface="Roboto Condensed Bold"/>
                <a:ea typeface="Roboto Condensed Bold"/>
                <a:cs typeface="Roboto Condensed Bold"/>
                <a:sym typeface="Roboto Condensed Bold"/>
              </a:rPr>
              <a:t>THE APPLICATION AUTOMATICALLY DETECTS THE USER'S CURRENT LOCATION UPON LOADING,  THIS FEATURE DISPLAYS THE USER'S POSITION ON THE MAP WITH A "YOU ARE HERE!" MARKER. ADDITIONALLY, USERS CAN FILTER NEARBY CHARGING STATIONS BASED ON A SPECIFIC DISTANCE FROM THEIR LOCATION, ALLOWING FOR EASY ACCESS TO RELEVANT OPTIONS WITHIN A DEFINED RANGE.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he-IL"/>
          </a:p>
        </p:txBody>
      </p:sp>
      <p:sp>
        <p:nvSpPr>
          <p:cNvPr id="3" name="Freeform 3"/>
          <p:cNvSpPr/>
          <p:nvPr/>
        </p:nvSpPr>
        <p:spPr>
          <a:xfrm rot="-5400000">
            <a:off x="261273" y="-2349252"/>
            <a:ext cx="4570642" cy="10414862"/>
          </a:xfrm>
          <a:custGeom>
            <a:avLst/>
            <a:gdLst/>
            <a:ahLst/>
            <a:cxnLst/>
            <a:rect l="l" t="t" r="r" b="b"/>
            <a:pathLst>
              <a:path w="4570642" h="10414862">
                <a:moveTo>
                  <a:pt x="0" y="0"/>
                </a:moveTo>
                <a:lnTo>
                  <a:pt x="4570641" y="0"/>
                </a:lnTo>
                <a:lnTo>
                  <a:pt x="4570641" y="10414862"/>
                </a:lnTo>
                <a:lnTo>
                  <a:pt x="0" y="10414862"/>
                </a:lnTo>
                <a:lnTo>
                  <a:pt x="0" y="0"/>
                </a:lnTo>
                <a:close/>
              </a:path>
            </a:pathLst>
          </a:custGeom>
          <a:blipFill>
            <a:blip r:embed="rId3">
              <a:extLst>
                <a:ext uri="{96DAC541-7B7A-43D3-8B79-37D633B846F1}">
                  <asvg:svgBlip xmlns:asvg="http://schemas.microsoft.com/office/drawing/2016/SVG/main" r:embed="rId4"/>
                </a:ext>
              </a:extLst>
            </a:blip>
            <a:stretch>
              <a:fillRect l="-272614" r="-90054"/>
            </a:stretch>
          </a:blipFill>
        </p:spPr>
        <p:txBody>
          <a:bodyPr/>
          <a:lstStyle/>
          <a:p>
            <a:endParaRPr lang="he-IL"/>
          </a:p>
        </p:txBody>
      </p:sp>
      <p:sp>
        <p:nvSpPr>
          <p:cNvPr id="4" name="TextBox 4"/>
          <p:cNvSpPr txBox="1"/>
          <p:nvPr/>
        </p:nvSpPr>
        <p:spPr>
          <a:xfrm>
            <a:off x="7313025" y="4547784"/>
            <a:ext cx="8657053" cy="1776731"/>
          </a:xfrm>
          <a:prstGeom prst="rect">
            <a:avLst/>
          </a:prstGeom>
        </p:spPr>
        <p:txBody>
          <a:bodyPr lIns="0" tIns="0" rIns="0" bIns="0" rtlCol="0" anchor="t">
            <a:spAutoFit/>
          </a:bodyPr>
          <a:lstStyle/>
          <a:p>
            <a:pPr algn="l">
              <a:lnSpc>
                <a:spcPts val="14419"/>
              </a:lnSpc>
            </a:pPr>
            <a:r>
              <a:rPr lang="en-US" sz="10299" b="1">
                <a:solidFill>
                  <a:srgbClr val="428DFF"/>
                </a:solidFill>
                <a:latin typeface="Roboto Condensed Bold"/>
                <a:ea typeface="Roboto Condensed Bold"/>
                <a:cs typeface="Roboto Condensed Bold"/>
                <a:sym typeface="Roboto Condensed Bold"/>
              </a:rPr>
              <a:t>THANK</a:t>
            </a:r>
          </a:p>
        </p:txBody>
      </p:sp>
      <p:sp>
        <p:nvSpPr>
          <p:cNvPr id="5" name="TextBox 5"/>
          <p:cNvSpPr txBox="1"/>
          <p:nvPr/>
        </p:nvSpPr>
        <p:spPr>
          <a:xfrm>
            <a:off x="7965999" y="5861098"/>
            <a:ext cx="7034458" cy="1776731"/>
          </a:xfrm>
          <a:prstGeom prst="rect">
            <a:avLst/>
          </a:prstGeom>
        </p:spPr>
        <p:txBody>
          <a:bodyPr lIns="0" tIns="0" rIns="0" bIns="0" rtlCol="0" anchor="t">
            <a:spAutoFit/>
          </a:bodyPr>
          <a:lstStyle/>
          <a:p>
            <a:pPr algn="l">
              <a:lnSpc>
                <a:spcPts val="14419"/>
              </a:lnSpc>
            </a:pPr>
            <a:r>
              <a:rPr lang="en-US" sz="10299" b="1">
                <a:solidFill>
                  <a:srgbClr val="428DFF"/>
                </a:solidFill>
                <a:latin typeface="Roboto Condensed Bold"/>
                <a:ea typeface="Roboto Condensed Bold"/>
                <a:cs typeface="Roboto Condensed Bold"/>
                <a:sym typeface="Roboto Condensed Bold"/>
              </a:rPr>
              <a:t>YOU</a:t>
            </a:r>
          </a:p>
        </p:txBody>
      </p:sp>
      <p:sp>
        <p:nvSpPr>
          <p:cNvPr id="6" name="TextBox 6"/>
          <p:cNvSpPr txBox="1"/>
          <p:nvPr/>
        </p:nvSpPr>
        <p:spPr>
          <a:xfrm>
            <a:off x="2743200" y="607035"/>
            <a:ext cx="12938415" cy="714876"/>
          </a:xfrm>
          <a:prstGeom prst="rect">
            <a:avLst/>
          </a:prstGeom>
        </p:spPr>
        <p:txBody>
          <a:bodyPr wrap="square" lIns="0" tIns="0" rIns="0" bIns="0" rtlCol="0" anchor="t">
            <a:spAutoFit/>
          </a:bodyPr>
          <a:lstStyle/>
          <a:p>
            <a:pPr algn="ctr">
              <a:lnSpc>
                <a:spcPts val="6017"/>
              </a:lnSpc>
              <a:spcBef>
                <a:spcPct val="0"/>
              </a:spcBef>
            </a:pPr>
            <a:r>
              <a:rPr lang="en-US" sz="4298" b="1" dirty="0">
                <a:solidFill>
                  <a:srgbClr val="000000"/>
                </a:solidFill>
                <a:latin typeface="Roboto Condensed Bold"/>
                <a:ea typeface="Roboto Condensed Bold"/>
                <a:cs typeface="Roboto Condensed Bold"/>
                <a:sym typeface="Roboto Condensed Bold"/>
              </a:rPr>
              <a:t>PROJECT LINK: https://100adim.github.io/GIS-PROJECT/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417</Words>
  <Application>Microsoft Office PowerPoint</Application>
  <PresentationFormat>מותאם אישית</PresentationFormat>
  <Paragraphs>39</Paragraphs>
  <Slides>8</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8</vt:i4>
      </vt:variant>
    </vt:vector>
  </HeadingPairs>
  <TitlesOfParts>
    <vt:vector size="14" baseType="lpstr">
      <vt:lpstr>Roboto Condensed</vt:lpstr>
      <vt:lpstr>Roboto Condensed Bold</vt:lpstr>
      <vt:lpstr>Arial Bold</vt:lpstr>
      <vt:lpstr>Arial</vt:lpstr>
      <vt:lpstr>Calibri</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Charging Stations Mapping on</dc:title>
  <cp:lastModifiedBy>עדי מתוק</cp:lastModifiedBy>
  <cp:revision>2</cp:revision>
  <dcterms:created xsi:type="dcterms:W3CDTF">2006-08-16T00:00:00Z</dcterms:created>
  <dcterms:modified xsi:type="dcterms:W3CDTF">2025-02-11T19:40:56Z</dcterms:modified>
  <dc:identifier>DAGetOEvSKE</dc:identifier>
</cp:coreProperties>
</file>